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"/>
  </p:notesMasterIdLst>
  <p:sldIdLst>
    <p:sldId id="281" r:id="rId2"/>
    <p:sldId id="282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7358A8"/>
    <a:srgbClr val="7B5CA4"/>
    <a:srgbClr val="8847B9"/>
    <a:srgbClr val="7002CA"/>
    <a:srgbClr val="7E4DB3"/>
    <a:srgbClr val="5D3696"/>
    <a:srgbClr val="775FA1"/>
    <a:srgbClr val="7E59A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498" y="-7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3ADF016-CBAA-4FC5-B61B-F59AD84765A0}" type="datetimeFigureOut">
              <a:rPr lang="en-GB"/>
              <a:pPr>
                <a:defRPr/>
              </a:pPr>
              <a:t>02/03/2015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6F00A72-7F72-4121-98F4-D9AF995D3A4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39664-4415-4C66-8C4D-C69E7A2D063B}" type="datetimeFigureOut">
              <a:rPr lang="en-GB"/>
              <a:pPr>
                <a:defRPr/>
              </a:pPr>
              <a:t>02/03/2015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2AE24-FDF1-4FA0-BE65-4D068CD1FFE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E0F4C2-C786-45CC-80E5-AC008F1FB0E5}" type="datetimeFigureOut">
              <a:rPr lang="en-GB"/>
              <a:pPr>
                <a:defRPr/>
              </a:pPr>
              <a:t>02/03/2015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AA268-D041-4BEF-A3E0-126A4609DEA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3F96D4-E881-4EC9-8C5A-6C1DF71668B4}" type="datetimeFigureOut">
              <a:rPr lang="en-GB"/>
              <a:pPr>
                <a:defRPr/>
              </a:pPr>
              <a:t>02/03/2015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0EDF2-2E52-43FF-86E8-E9D6D8EF958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44F6D-C516-4FEC-BFAA-8C0E175FDBEB}" type="datetimeFigureOut">
              <a:rPr lang="en-GB"/>
              <a:pPr>
                <a:defRPr/>
              </a:pPr>
              <a:t>02/03/2015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CC28D-1759-4E59-BC5B-F83B93BC740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B1EC50-CCFB-471F-BAD0-29C84FD308EE}" type="datetimeFigureOut">
              <a:rPr lang="en-GB"/>
              <a:pPr>
                <a:defRPr/>
              </a:pPr>
              <a:t>02/03/2015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438E72-2DDF-41D7-B40F-A4958BCA83F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DA2078-F90D-41F9-954D-72776AC5C06E}" type="datetimeFigureOut">
              <a:rPr lang="en-GB"/>
              <a:pPr>
                <a:defRPr/>
              </a:pPr>
              <a:t>02/03/2015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311FD-0EEF-429A-AF9A-DF1A348AA82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E7966-217C-4032-BC51-94ABB14E36FE}" type="datetimeFigureOut">
              <a:rPr lang="en-GB"/>
              <a:pPr>
                <a:defRPr/>
              </a:pPr>
              <a:t>02/03/2015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4EEEF-9960-45F0-B1C2-92450F08D9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3F860-EF9D-4BFA-89C9-A915DFD174D6}" type="datetimeFigureOut">
              <a:rPr lang="en-GB"/>
              <a:pPr>
                <a:defRPr/>
              </a:pPr>
              <a:t>02/03/2015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D52B09-2A46-4B2B-9FB2-4CCE49CD51B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66EF7-3F8C-41C7-A0E1-FAD9C43DFC86}" type="datetimeFigureOut">
              <a:rPr lang="en-GB"/>
              <a:pPr>
                <a:defRPr/>
              </a:pPr>
              <a:t>02/03/2015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A137FE-CC26-4D4E-95D0-0ACE414D4F9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5C54E-DBED-422B-9166-F282CA846C37}" type="datetimeFigureOut">
              <a:rPr lang="en-GB"/>
              <a:pPr>
                <a:defRPr/>
              </a:pPr>
              <a:t>02/03/2015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51CC0-3CD4-41AB-9AE6-C9CA1A1EB02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C85A5-7E04-46AC-B262-5881F44494E5}" type="datetimeFigureOut">
              <a:rPr lang="en-GB"/>
              <a:pPr>
                <a:defRPr/>
              </a:pPr>
              <a:t>02/03/2015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926833-2DC4-4B71-8BAF-D83A884CF55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75FA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269EC02-AA5E-4BD7-8806-519B3D9AF544}" type="datetimeFigureOut">
              <a:rPr lang="en-GB"/>
              <a:pPr>
                <a:defRPr/>
              </a:pPr>
              <a:t>02/03/2015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C9FFABB-03AF-437A-B11A-291F274FB0B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6" r:id="rId2"/>
    <p:sldLayoutId id="2147483705" r:id="rId3"/>
    <p:sldLayoutId id="2147483704" r:id="rId4"/>
    <p:sldLayoutId id="2147483703" r:id="rId5"/>
    <p:sldLayoutId id="2147483702" r:id="rId6"/>
    <p:sldLayoutId id="2147483701" r:id="rId7"/>
    <p:sldLayoutId id="2147483700" r:id="rId8"/>
    <p:sldLayoutId id="2147483699" r:id="rId9"/>
    <p:sldLayoutId id="2147483698" r:id="rId10"/>
    <p:sldLayoutId id="214748369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ign.ac.uk/pdf/sign110.pdf" TargetMode="External"/><Relationship Id="rId2" Type="http://schemas.openxmlformats.org/officeDocument/2006/relationships/hyperlink" Target="http://www.headway.org.uk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braintrauma.org/pdf/protected/Guidelines_Management_2007w_bookmarks.pd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ign.ac.uk/pdf/qrg110adult.pdf" TargetMode="External"/><Relationship Id="rId2" Type="http://schemas.openxmlformats.org/officeDocument/2006/relationships/hyperlink" Target="http://www.sign.ac.uk/pdf/sign110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lifeinthefastlane.com/trauma-traumatic-brain-injury/" TargetMode="External"/><Relationship Id="rId4" Type="http://schemas.openxmlformats.org/officeDocument/2006/relationships/hyperlink" Target="http://www.nice.org.uk/guidance/cg176/resources/guidance-head-injury-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solidFill>
                  <a:schemeClr val="bg1"/>
                </a:solidFill>
              </a:rPr>
              <a:t>References</a:t>
            </a:r>
          </a:p>
        </p:txBody>
      </p:sp>
      <p:sp>
        <p:nvSpPr>
          <p:cNvPr id="15365" name="Rectangle 7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609600" indent="-609600" eaLnBrk="1" hangingPunct="1">
              <a:buFont typeface="Arial" charset="0"/>
              <a:buAutoNum type="arabicPeriod"/>
            </a:pPr>
            <a:r>
              <a:rPr lang="en-GB" sz="2000" smtClean="0">
                <a:solidFill>
                  <a:schemeClr val="bg1"/>
                </a:solidFill>
              </a:rPr>
              <a:t>Headway, available from URL: </a:t>
            </a:r>
            <a:r>
              <a:rPr lang="en-GB" sz="2000" smtClean="0">
                <a:solidFill>
                  <a:schemeClr val="bg1"/>
                </a:solidFill>
                <a:hlinkClick r:id="rId2"/>
              </a:rPr>
              <a:t>www.headway.org.uk</a:t>
            </a:r>
            <a:r>
              <a:rPr lang="en-GB" sz="2000" smtClean="0">
                <a:solidFill>
                  <a:schemeClr val="bg1"/>
                </a:solidFill>
              </a:rPr>
              <a:t> [accessed 08.09.14]</a:t>
            </a:r>
          </a:p>
          <a:p>
            <a:pPr marL="609600" indent="-609600" eaLnBrk="1" hangingPunct="1">
              <a:buFont typeface="Arial" charset="0"/>
              <a:buAutoNum type="arabicPeriod"/>
            </a:pPr>
            <a:r>
              <a:rPr lang="en-GB" sz="2000" smtClean="0">
                <a:solidFill>
                  <a:schemeClr val="bg1"/>
                </a:solidFill>
              </a:rPr>
              <a:t>SIGN 110: Early management of patients with a head injury. 2009. Available from URL: </a:t>
            </a:r>
            <a:r>
              <a:rPr lang="en-GB" sz="2000" smtClean="0">
                <a:solidFill>
                  <a:schemeClr val="bg1"/>
                </a:solidFill>
                <a:hlinkClick r:id="rId3"/>
              </a:rPr>
              <a:t>http://www.sign.ac.uk/pdf/sign110.pdf</a:t>
            </a:r>
            <a:r>
              <a:rPr lang="en-GB" sz="2000" smtClean="0">
                <a:solidFill>
                  <a:schemeClr val="bg1"/>
                </a:solidFill>
              </a:rPr>
              <a:t> [accessed 15.09.14]</a:t>
            </a:r>
          </a:p>
          <a:p>
            <a:pPr marL="609600" indent="-609600" eaLnBrk="1" hangingPunct="1">
              <a:buFont typeface="Arial" charset="0"/>
              <a:buAutoNum type="arabicPeriod"/>
            </a:pPr>
            <a:r>
              <a:rPr lang="en-GB" sz="2000" smtClean="0">
                <a:solidFill>
                  <a:schemeClr val="bg1"/>
                </a:solidFill>
              </a:rPr>
              <a:t>Cornwell, EE. Section 20, Trauma. In: Tinttinalli et al (Eds). Emergency Medicine, 5</a:t>
            </a:r>
            <a:r>
              <a:rPr lang="en-GB" sz="2000" baseline="30000" smtClean="0">
                <a:solidFill>
                  <a:schemeClr val="bg1"/>
                </a:solidFill>
              </a:rPr>
              <a:t>th</a:t>
            </a:r>
            <a:r>
              <a:rPr lang="en-GB" sz="2000" smtClean="0">
                <a:solidFill>
                  <a:schemeClr val="bg1"/>
                </a:solidFill>
              </a:rPr>
              <a:t> Edition. 2000. McGraw-Hill.  p1609-1738</a:t>
            </a:r>
          </a:p>
          <a:p>
            <a:pPr marL="609600" indent="-609600" eaLnBrk="1" hangingPunct="1">
              <a:buFont typeface="Arial" charset="0"/>
              <a:buAutoNum type="arabicPeriod"/>
            </a:pPr>
            <a:r>
              <a:rPr lang="en-GB" sz="2000" smtClean="0">
                <a:solidFill>
                  <a:schemeClr val="bg1"/>
                </a:solidFill>
              </a:rPr>
              <a:t>Brain Trauma Foundation. Guidelines for the management of severe traumatic brain injury. 3</a:t>
            </a:r>
            <a:r>
              <a:rPr lang="en-GB" sz="2000" baseline="30000" smtClean="0">
                <a:solidFill>
                  <a:schemeClr val="bg1"/>
                </a:solidFill>
              </a:rPr>
              <a:t>rd</a:t>
            </a:r>
            <a:r>
              <a:rPr lang="en-GB" sz="2000" smtClean="0">
                <a:solidFill>
                  <a:schemeClr val="bg1"/>
                </a:solidFill>
              </a:rPr>
              <a:t> Edition. 2007. Available from URL: </a:t>
            </a:r>
            <a:r>
              <a:rPr lang="en-GB" sz="2000" smtClean="0">
                <a:solidFill>
                  <a:schemeClr val="bg1"/>
                </a:solidFill>
                <a:hlinkClick r:id="rId4"/>
              </a:rPr>
              <a:t>https://www.braintrauma.org/pdf/protected/Guidelines_Management_2007w_bookmarks.pdf</a:t>
            </a:r>
            <a:r>
              <a:rPr lang="en-GB" sz="2000" smtClean="0">
                <a:solidFill>
                  <a:schemeClr val="bg1"/>
                </a:solidFill>
              </a:rPr>
              <a:t> [accessed 16.09.14]</a:t>
            </a:r>
          </a:p>
          <a:p>
            <a:pPr marL="609600" indent="-609600" eaLnBrk="1" hangingPunct="1">
              <a:buFont typeface="Arial" charset="0"/>
              <a:buAutoNum type="arabicPeriod"/>
            </a:pPr>
            <a:r>
              <a:rPr lang="en-GB" sz="2000" smtClean="0">
                <a:solidFill>
                  <a:schemeClr val="bg1"/>
                </a:solidFill>
              </a:rPr>
              <a:t>Helmy A, Vizcaychipi M, Gupta AK. Traumatic brain injury: Intensive care management. 2007. British Journal of Anaesthesia. 99(1); p32-42</a:t>
            </a:r>
            <a:r>
              <a:rPr lang="en-GB" sz="2000" smtClean="0"/>
              <a:t>  </a:t>
            </a:r>
          </a:p>
          <a:p>
            <a:pPr marL="609600" indent="-609600" eaLnBrk="1" hangingPunct="1">
              <a:buFont typeface="Arial" charset="0"/>
              <a:buNone/>
            </a:pPr>
            <a:endParaRPr lang="en-GB" smtClean="0"/>
          </a:p>
          <a:p>
            <a:pPr marL="609600" indent="-609600" eaLnBrk="1" hangingPunct="1">
              <a:buFont typeface="Arial" charset="0"/>
              <a:buAutoNum type="arabicPeriod"/>
            </a:pPr>
            <a:endParaRPr lang="en-GB" smtClean="0"/>
          </a:p>
          <a:p>
            <a:pPr marL="609600" indent="-609600" eaLnBrk="1" hangingPunct="1">
              <a:buFont typeface="Arial" charset="0"/>
              <a:buAutoNum type="arabicPeriod"/>
            </a:pPr>
            <a:endParaRPr lang="en-GB" smtClean="0"/>
          </a:p>
          <a:p>
            <a:pPr marL="609600" indent="-609600" eaLnBrk="1" hangingPunct="1">
              <a:buFont typeface="Arial" charset="0"/>
              <a:buAutoNum type="arabicPeriod"/>
            </a:pPr>
            <a:endParaRPr lang="en-GB" smtClean="0"/>
          </a:p>
          <a:p>
            <a:pPr marL="609600" indent="-609600" eaLnBrk="1" hangingPunct="1">
              <a:buFont typeface="Arial" charset="0"/>
              <a:buAutoNum type="arabicPeriod"/>
            </a:pP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6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mtClean="0">
                <a:solidFill>
                  <a:schemeClr val="bg1"/>
                </a:solidFill>
              </a:rPr>
              <a:t>Recommended reading</a:t>
            </a:r>
          </a:p>
        </p:txBody>
      </p:sp>
      <p:sp>
        <p:nvSpPr>
          <p:cNvPr id="16390" name="Rectangle 7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400" smtClean="0">
                <a:solidFill>
                  <a:schemeClr val="bg1"/>
                </a:solidFill>
              </a:rPr>
              <a:t>SIGN guideline 110: Early management of patients with a head injury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000" smtClean="0">
                <a:solidFill>
                  <a:schemeClr val="bg1"/>
                </a:solidFill>
                <a:hlinkClick r:id="rId2"/>
              </a:rPr>
              <a:t>http://www.sign.ac.uk/pdf/sign110.pdf</a:t>
            </a:r>
            <a:endParaRPr lang="en-GB" sz="2000" smtClean="0">
              <a:solidFill>
                <a:schemeClr val="bg1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en-GB" sz="2000" smtClean="0">
                <a:solidFill>
                  <a:schemeClr val="bg1"/>
                </a:solidFill>
                <a:hlinkClick r:id="rId3"/>
              </a:rPr>
              <a:t>http://www.sign.ac.uk/pdf/qrg110adult.pdf</a:t>
            </a:r>
            <a:endParaRPr lang="en-GB" sz="2000" smtClean="0">
              <a:solidFill>
                <a:schemeClr val="bg1"/>
              </a:solidFill>
            </a:endParaRPr>
          </a:p>
          <a:p>
            <a:pPr lvl="1" eaLnBrk="1" hangingPunct="1">
              <a:lnSpc>
                <a:spcPct val="80000"/>
              </a:lnSpc>
            </a:pPr>
            <a:endParaRPr lang="en-GB" sz="200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GB" sz="2400" smtClean="0">
                <a:solidFill>
                  <a:schemeClr val="bg1"/>
                </a:solidFill>
              </a:rPr>
              <a:t>NICE guideline 176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000" smtClean="0">
                <a:solidFill>
                  <a:schemeClr val="bg1"/>
                </a:solidFill>
                <a:hlinkClick r:id="rId4"/>
              </a:rPr>
              <a:t>http://www.nice.org.uk/guidance/cg176/resources/guidance-head-injury-pdf</a:t>
            </a:r>
            <a:endParaRPr lang="en-GB" sz="2000" smtClean="0">
              <a:solidFill>
                <a:schemeClr val="bg1"/>
              </a:solidFill>
            </a:endParaRPr>
          </a:p>
          <a:p>
            <a:pPr lvl="1" eaLnBrk="1" hangingPunct="1">
              <a:lnSpc>
                <a:spcPct val="80000"/>
              </a:lnSpc>
            </a:pPr>
            <a:endParaRPr lang="en-GB" sz="200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GB" sz="2400" smtClean="0">
                <a:solidFill>
                  <a:schemeClr val="bg1"/>
                </a:solidFill>
              </a:rPr>
              <a:t>Life in the fast lane: Trauma! Traumatic brain injury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000" smtClean="0">
                <a:solidFill>
                  <a:schemeClr val="bg1"/>
                </a:solidFill>
                <a:hlinkClick r:id="rId5"/>
              </a:rPr>
              <a:t>http://lifeinthefastlane.com/trauma-traumatic-brain-injury/</a:t>
            </a:r>
            <a:endParaRPr lang="en-GB" sz="2000" smtClean="0">
              <a:solidFill>
                <a:schemeClr val="bg1"/>
              </a:solidFill>
            </a:endParaRPr>
          </a:p>
          <a:p>
            <a:pPr lvl="1" eaLnBrk="1" hangingPunct="1">
              <a:lnSpc>
                <a:spcPct val="80000"/>
              </a:lnSpc>
            </a:pPr>
            <a:endParaRPr lang="en-GB" sz="200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GB" sz="2400" smtClean="0">
                <a:solidFill>
                  <a:schemeClr val="bg1"/>
                </a:solidFill>
              </a:rPr>
              <a:t>For our medical students: the head injury discharge leaflet</a:t>
            </a:r>
          </a:p>
          <a:p>
            <a:pPr lvl="1" eaLnBrk="1" hangingPunct="1">
              <a:lnSpc>
                <a:spcPct val="80000"/>
              </a:lnSpc>
              <a:buFont typeface="Arial" charset="0"/>
              <a:buNone/>
            </a:pPr>
            <a:endParaRPr lang="en-GB" sz="2000" smtClean="0">
              <a:solidFill>
                <a:schemeClr val="bg1"/>
              </a:solidFill>
            </a:endParaRPr>
          </a:p>
          <a:p>
            <a:pPr lvl="1" eaLnBrk="1" hangingPunct="1">
              <a:lnSpc>
                <a:spcPct val="80000"/>
              </a:lnSpc>
              <a:buFont typeface="Arial" charset="0"/>
              <a:buNone/>
            </a:pPr>
            <a:endParaRPr lang="en-GB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488</TotalTime>
  <Words>126</Words>
  <Application>Microsoft Office PowerPoint</Application>
  <PresentationFormat>On-screen Show (4:3)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References</vt:lpstr>
      <vt:lpstr>Recommended reading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Kevin Hickey</dc:creator>
  <cp:lastModifiedBy>Katy Letham</cp:lastModifiedBy>
  <cp:revision>53</cp:revision>
  <dcterms:created xsi:type="dcterms:W3CDTF">2010-06-24T14:41:07Z</dcterms:created>
  <dcterms:modified xsi:type="dcterms:W3CDTF">2015-03-02T09:46:16Z</dcterms:modified>
</cp:coreProperties>
</file>